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67" r:id="rId3"/>
    <p:sldId id="269" r:id="rId4"/>
    <p:sldId id="270" r:id="rId5"/>
    <p:sldId id="263" r:id="rId6"/>
    <p:sldId id="257" r:id="rId7"/>
    <p:sldId id="258" r:id="rId8"/>
    <p:sldId id="259" r:id="rId9"/>
    <p:sldId id="260" r:id="rId10"/>
    <p:sldId id="261" r:id="rId11"/>
    <p:sldId id="272" r:id="rId12"/>
    <p:sldId id="262" r:id="rId13"/>
    <p:sldId id="271" r:id="rId14"/>
    <p:sldId id="264" r:id="rId15"/>
    <p:sldId id="265" r:id="rId16"/>
    <p:sldId id="266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 Lehtonen" userId="84dc12a51bc807f7" providerId="LiveId" clId="{EA2AD79E-FE8D-445E-87A8-E2E41FA70CF4}"/>
    <pc:docChg chg="modSld">
      <pc:chgData name="Mika Lehtonen" userId="84dc12a51bc807f7" providerId="LiveId" clId="{EA2AD79E-FE8D-445E-87A8-E2E41FA70CF4}" dt="2024-01-02T12:14:13.015" v="24" actId="20577"/>
      <pc:docMkLst>
        <pc:docMk/>
      </pc:docMkLst>
      <pc:sldChg chg="modSp mod">
        <pc:chgData name="Mika Lehtonen" userId="84dc12a51bc807f7" providerId="LiveId" clId="{EA2AD79E-FE8D-445E-87A8-E2E41FA70CF4}" dt="2024-01-02T12:14:13.015" v="24" actId="20577"/>
        <pc:sldMkLst>
          <pc:docMk/>
          <pc:sldMk cId="0" sldId="257"/>
        </pc:sldMkLst>
        <pc:spChg chg="mod">
          <ac:chgData name="Mika Lehtonen" userId="84dc12a51bc807f7" providerId="LiveId" clId="{EA2AD79E-FE8D-445E-87A8-E2E41FA70CF4}" dt="2024-01-02T12:14:13.015" v="24" actId="20577"/>
          <ac:spMkLst>
            <pc:docMk/>
            <pc:sldMk cId="0" sldId="257"/>
            <ac:spMk id="5" creationId="{00000000-0000-0000-0000-000000000000}"/>
          </ac:spMkLst>
        </pc:spChg>
      </pc:sldChg>
      <pc:sldChg chg="modSp mod">
        <pc:chgData name="Mika Lehtonen" userId="84dc12a51bc807f7" providerId="LiveId" clId="{EA2AD79E-FE8D-445E-87A8-E2E41FA70CF4}" dt="2024-01-02T12:13:54.108" v="20" actId="20577"/>
        <pc:sldMkLst>
          <pc:docMk/>
          <pc:sldMk cId="0" sldId="261"/>
        </pc:sldMkLst>
        <pc:spChg chg="mod">
          <ac:chgData name="Mika Lehtonen" userId="84dc12a51bc807f7" providerId="LiveId" clId="{EA2AD79E-FE8D-445E-87A8-E2E41FA70CF4}" dt="2024-01-02T12:13:54.108" v="20" actId="20577"/>
          <ac:spMkLst>
            <pc:docMk/>
            <pc:sldMk cId="0" sldId="26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0087E59-403C-462F-AD9F-18CAD6070EC0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en-US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DC38CF-4333-484C-9063-7FC5A7046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C38CF-4333-484C-9063-7FC5A704626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Huomautusten paikkamerkki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2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1E18C-B2B6-4E9B-B370-B06439161AD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ainen kolmi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Ryhmä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Puolivapaa piirto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Puolivapaa piirto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Puolivapaa piirto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uora yhdysviiv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11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ED71C46-E84A-40C9-8F05-FA99D02EBDB7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12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3819F1C-BD98-4BAE-A8CD-DC2E0E92D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27F60-D075-4942-980A-9FC4CC4DFF89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5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73E3A-E1F6-4CC1-914C-D7BE0FB8C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44556-8CA0-48E5-B8A3-D45C11597743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5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E610C-FD05-404A-8BBE-BB6820045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4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124F9-0590-46D9-9BCB-46E4C917FB10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5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356BD-195F-402C-A5A0-C50F9F5D7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ovettu nuolenkärki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Lovettu nuolenkärki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12E190-4A1B-41CC-8B61-E5992E993A1F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22E29E-3782-4BC3-BC2E-0FC4378B6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C28DEA-ACEC-4D2B-AA99-EE02CCA7F8B4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98B1DC-007C-4F97-810F-89267F5BA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B8231B-136E-47AF-B2CB-2F64C6E1368C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1B6A22-3B3D-4E21-BF9C-9E0B6DB51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B29476-184F-4B4F-AB52-71653AB4E11E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70C714-2337-493F-9C88-25479922F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7278D-99AC-455E-B067-9403B1DC9ED1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3" name="Alatunnisteen paikkamerk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ian numeron paikkamerkki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4A29B-3D2E-43D0-8A70-80F5AE7BD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8D5D4B-C3BF-4D80-BA5D-6E5517F53663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289B4D-F433-4E15-B3DC-3740A2D06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uolivapaa piirto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Puolivapaa piirto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Suorakulmainen kolmi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uora yhdysviiv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Lovettu nuolenkärki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Lovettu nuolenkärki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11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AB668D-2F67-4744-AB24-C77B9495A087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12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2FD6AC2-6420-430C-8D85-489ED0D4C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1033" name="Tekstin paikkamerkki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A9B2706-2653-4156-8305-8A6357B27440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5DC82E6-2DA9-460A-8C10-522E4AD26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3" r:id="rId2"/>
    <p:sldLayoutId id="2147483708" r:id="rId3"/>
    <p:sldLayoutId id="2147483709" r:id="rId4"/>
    <p:sldLayoutId id="2147483710" r:id="rId5"/>
    <p:sldLayoutId id="2147483711" r:id="rId6"/>
    <p:sldLayoutId id="2147483704" r:id="rId7"/>
    <p:sldLayoutId id="2147483712" r:id="rId8"/>
    <p:sldLayoutId id="2147483713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.fi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uomi.org/" TargetMode="External"/><Relationship Id="rId2" Type="http://schemas.openxmlformats.org/officeDocument/2006/relationships/hyperlink" Target="http://www.al-anon.fi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a.f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aa@aa.f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isällön paikkamerkki 4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429125"/>
          </a:xfrm>
        </p:spPr>
        <p:txBody>
          <a:bodyPr/>
          <a:lstStyle/>
          <a:p>
            <a:r>
              <a:rPr lang="fi-FI" dirty="0" err="1"/>
              <a:t>Alcoholics</a:t>
            </a:r>
            <a:r>
              <a:rPr lang="fi-FI" dirty="0"/>
              <a:t> Anonymous </a:t>
            </a:r>
          </a:p>
          <a:p>
            <a:pPr>
              <a:buFont typeface="Wingdings 3" pitchFamily="18" charset="2"/>
              <a:buNone/>
            </a:pPr>
            <a:r>
              <a:rPr lang="fi-FI" dirty="0"/>
              <a:t>  - Suomessa Nimettömät Alkoholistit 	</a:t>
            </a:r>
          </a:p>
          <a:p>
            <a:pPr>
              <a:buFont typeface="Wingdings 3" pitchFamily="18" charset="2"/>
              <a:buNone/>
            </a:pPr>
            <a:r>
              <a:rPr lang="fi-FI" dirty="0"/>
              <a:t>  on vapaaehtoinen, maailmanlaajuinen toveriseura, jonka jäsenet jakavat keskenään kokemuksensa, voimansa ja toivonsa voidakseen ratkaista yhteisen ongelmansa sekä saavuttaa pysyvä raittius</a:t>
            </a:r>
            <a:endParaRPr lang="en-US" dirty="0"/>
          </a:p>
          <a:p>
            <a:endParaRPr lang="en-US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fi-FI" dirty="0"/>
            </a:br>
            <a:r>
              <a:rPr lang="fi-FI" dirty="0"/>
              <a:t>Mikä on AA?</a:t>
            </a:r>
            <a:br>
              <a:rPr lang="en-US" dirty="0"/>
            </a:br>
            <a:endParaRPr lang="en-US" dirty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381000"/>
            <a:ext cx="1304925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AA:n toiminta pohjautuu pikemminkin vetovoimaan kuin huomion herättämiseen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fi-FI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AA:ssa noudatetaan aina henkilökohtaista nimettömyyttä lehdistön radion, television, elokuvan ja kaiken median piirissä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AA ei myöskään kerro, ketkä kokouksessa käyvät. Tämän uskotaan olevan hyväksi varsinkin uusille jäsenille, heidän jäsenyydestään ei kerrota ulkopuolisille 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fi-FI" dirty="0"/>
            </a:br>
            <a:r>
              <a:rPr lang="fi-FI" dirty="0"/>
              <a:t>Mitä nimettömyys merkitsee?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fi-FI" sz="3200"/>
              <a:t>	</a:t>
            </a:r>
          </a:p>
          <a:p>
            <a:pPr>
              <a:buFont typeface="Wingdings 3" pitchFamily="18" charset="2"/>
              <a:buNone/>
            </a:pPr>
            <a:r>
              <a:rPr lang="fi-FI" sz="3200"/>
              <a:t>	12 askelta		- toipuminen</a:t>
            </a:r>
          </a:p>
          <a:p>
            <a:pPr>
              <a:buFont typeface="Wingdings 3" pitchFamily="18" charset="2"/>
              <a:buNone/>
            </a:pPr>
            <a:endParaRPr lang="fi-FI" sz="3200"/>
          </a:p>
          <a:p>
            <a:pPr>
              <a:buFont typeface="Wingdings 3" pitchFamily="18" charset="2"/>
              <a:buNone/>
            </a:pPr>
            <a:r>
              <a:rPr lang="fi-FI" sz="3200"/>
              <a:t>	12 perinnettä	- yhtenäisyys</a:t>
            </a:r>
          </a:p>
          <a:p>
            <a:pPr>
              <a:buFont typeface="Wingdings 3" pitchFamily="18" charset="2"/>
              <a:buNone/>
            </a:pPr>
            <a:endParaRPr lang="fi-FI" sz="3200"/>
          </a:p>
          <a:p>
            <a:pPr>
              <a:buFont typeface="Wingdings 3" pitchFamily="18" charset="2"/>
              <a:buNone/>
            </a:pPr>
            <a:r>
              <a:rPr lang="fi-FI" sz="3200"/>
              <a:t>	12 käsitettä		- palvelu</a:t>
            </a:r>
            <a:endParaRPr lang="en-US" sz="320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Kolme perintöä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857750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Suljetut palaverit on tarkoitettu vain alkoholisteille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Kaikki voivat osallistua AA:n avokokouksiin, avopalavereihin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fi-FI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Kokouksissa pidetään usein alustus, jossa joku AA:lainen kertoo juomis- ja toipumis-kokemuksestaan.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i-FI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Sen jälkeen kokoukseen osallistuvat saavat käyttää puheenvuoron. Se on useimmiten kiertävä, kaikki saavat puhua tai vain kuunnella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fi-FI" dirty="0"/>
              <a:t> 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Avo- ja suljettu palaveri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Suhtautua alkoholismiin sairautena,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fi-FI" dirty="0"/>
              <a:t>  josta voi toipua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Puhua ongelmakäyttäjälle ehdotustermein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Todeta, että vain henkilö itse tietää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fi-FI" dirty="0"/>
              <a:t>  onko hän alkoholisti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Soittaa tai antaa ongelmaiselle AA:n auttavan puhelimen numeron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Tutustua AA-kirjallisuuteen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Osallistua AA:n avoimeen kokoukseen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Ottamalla yhteyden </a:t>
            </a:r>
            <a:r>
              <a:rPr lang="fi-FI" dirty="0" err="1"/>
              <a:t>Al-anon</a:t>
            </a:r>
            <a:r>
              <a:rPr lang="fi-FI" dirty="0"/>
              <a:t> –yhteisöön</a:t>
            </a:r>
            <a:endParaRPr lang="en-US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Mitä voit tehdä auttaaksesi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isällön paikkamerkki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292600"/>
          </a:xfrm>
        </p:spPr>
        <p:txBody>
          <a:bodyPr/>
          <a:lstStyle/>
          <a:p>
            <a:r>
              <a:rPr lang="fi-FI" dirty="0"/>
              <a:t>Suomenkielisiä AA-ryhmiä toimii noin 600</a:t>
            </a:r>
          </a:p>
          <a:p>
            <a:endParaRPr lang="fi-FI" dirty="0"/>
          </a:p>
          <a:p>
            <a:r>
              <a:rPr lang="fi-FI" dirty="0"/>
              <a:t>Lähimmän paikan löytää Suomen AA:n Internet-sivuilta osoitteesta </a:t>
            </a:r>
            <a:r>
              <a:rPr lang="fi-FI" dirty="0" err="1">
                <a:hlinkClick r:id="rId2"/>
              </a:rPr>
              <a:t>www.aa.fi</a:t>
            </a:r>
            <a:endParaRPr lang="fi-FI" dirty="0"/>
          </a:p>
          <a:p>
            <a:pPr>
              <a:buFont typeface="Wingdings 3" pitchFamily="18" charset="2"/>
              <a:buNone/>
            </a:pPr>
            <a:endParaRPr lang="en-US" dirty="0"/>
          </a:p>
          <a:p>
            <a:r>
              <a:rPr lang="fi-FI" dirty="0"/>
              <a:t>AA:n Auttava puhelin  (09) 750 200 on avoinna joka päivä klo 09.00-21.00</a:t>
            </a:r>
          </a:p>
          <a:p>
            <a:pPr>
              <a:buFont typeface="Wingdings 3" pitchFamily="18" charset="2"/>
              <a:buNone/>
            </a:pPr>
            <a:endParaRPr lang="en-US" dirty="0"/>
          </a:p>
          <a:p>
            <a:r>
              <a:rPr lang="fi-FI" dirty="0"/>
              <a:t>AA:n avokokouksiin ovat kaikki tervetulleita</a:t>
            </a:r>
            <a:endParaRPr lang="en-US" dirty="0"/>
          </a:p>
          <a:p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fi-FI" dirty="0"/>
            </a:br>
            <a:r>
              <a:rPr lang="fi-FI" dirty="0"/>
              <a:t>Mistä löytyy lähin AA-ryhmä?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AA on vertaisryhmä, joka tarjoaa apua alkoholisteille. Muille AA ei pysty tarjoamaan vertaisapua</a:t>
            </a:r>
          </a:p>
          <a:p>
            <a:endParaRPr lang="en-US" dirty="0"/>
          </a:p>
          <a:p>
            <a:r>
              <a:rPr lang="fi-FI" dirty="0"/>
              <a:t>Alkoholistien läheisille on olemassa </a:t>
            </a:r>
          </a:p>
          <a:p>
            <a:pPr>
              <a:buFont typeface="Wingdings 3" pitchFamily="18" charset="2"/>
              <a:buNone/>
            </a:pPr>
            <a:r>
              <a:rPr lang="fi-FI" dirty="0"/>
              <a:t>   Al-Anon: </a:t>
            </a:r>
            <a:r>
              <a:rPr lang="fi-FI" dirty="0" err="1">
                <a:hlinkClick r:id="rId2"/>
              </a:rPr>
              <a:t>www.al-anon.fi</a:t>
            </a:r>
            <a:endParaRPr lang="fi-FI" dirty="0"/>
          </a:p>
          <a:p>
            <a:pPr>
              <a:buFont typeface="Wingdings 3" pitchFamily="18" charset="2"/>
              <a:buNone/>
            </a:pPr>
            <a:r>
              <a:rPr lang="fi-FI" dirty="0"/>
              <a:t> </a:t>
            </a:r>
          </a:p>
          <a:p>
            <a:r>
              <a:rPr lang="fi-FI" dirty="0"/>
              <a:t>Narkomaaneille vastaavasti: </a:t>
            </a:r>
          </a:p>
          <a:p>
            <a:pPr>
              <a:buNone/>
            </a:pPr>
            <a:r>
              <a:rPr lang="fi-FI"/>
              <a:t>  Nimettömät </a:t>
            </a:r>
            <a:r>
              <a:rPr lang="fi-FI" dirty="0"/>
              <a:t>Narkomaanit: </a:t>
            </a:r>
            <a:r>
              <a:rPr lang="fi-FI" dirty="0" err="1">
                <a:hlinkClick r:id="rId3"/>
              </a:rPr>
              <a:t>www.nasuomi.org</a:t>
            </a:r>
            <a:endParaRPr lang="fi-FI" dirty="0"/>
          </a:p>
          <a:p>
            <a:pPr>
              <a:buNone/>
            </a:pPr>
            <a:endParaRPr lang="en-US" dirty="0"/>
          </a:p>
          <a:p>
            <a:pPr>
              <a:buFont typeface="Wingdings 3" pitchFamily="18" charset="2"/>
              <a:buNone/>
            </a:pPr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fi-FI" dirty="0"/>
            </a:br>
            <a:r>
              <a:rPr lang="fi-FI" dirty="0"/>
              <a:t>AA - läheiset , huumeet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pidä jäsenluetteloa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kirjaa jäsenten juomakokemuksia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tue tai osallistu tutkimuksiin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osallistu lautakuntiin tai toimikuntiin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seuraa tai rajoita jäsenten tekemisiä 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tee diagnooseja 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määrittele ketään alkoholistiksi 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anna lääkärin tai psykiatrin apua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anna taloudellista tukea jäsenilleen 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pidä yllä hoitolaitoksia 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sz="2000" dirty="0"/>
              <a:t>ei tee kirjelmiä tai anomuksia työpaikoille, puolisoille, oikeuteen ym. 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fi-FI" sz="2000" dirty="0"/>
              <a:t> </a:t>
            </a:r>
            <a:endParaRPr lang="en-US" sz="20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180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 </a:t>
            </a:r>
            <a:br>
              <a:rPr lang="en-US" dirty="0"/>
            </a:br>
            <a:r>
              <a:rPr lang="fi-FI" dirty="0"/>
              <a:t>Mitä AA ei ole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149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Suomen AA-toimisto</a:t>
            </a:r>
          </a:p>
          <a:p>
            <a:pPr marL="365760" indent="-256032" fontAlgn="auto">
              <a:spcAft>
                <a:spcPts val="0"/>
              </a:spcAft>
              <a:buNone/>
              <a:defRPr/>
            </a:pPr>
            <a:endParaRPr lang="fi-FI" dirty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i-FI" dirty="0"/>
              <a:t>Kylänevantie 2, 003200 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Helsinki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i-FI" dirty="0"/>
              <a:t>09 – 838 7040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i-FI" dirty="0" err="1">
                <a:hlinkClick r:id="rId3"/>
              </a:rPr>
              <a:t>www.aa.fi</a:t>
            </a:r>
            <a:endParaRPr lang="fi-FI" dirty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i-FI" dirty="0" err="1">
                <a:hlinkClick r:id="rId4"/>
              </a:rPr>
              <a:t>aa@aa.fi</a:t>
            </a:r>
            <a:endParaRPr lang="fi-FI" dirty="0"/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fi-FI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Suomen AA-kustannus ry</a:t>
            </a:r>
            <a:endParaRPr lang="en-US" dirty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4437112"/>
            <a:ext cx="1304925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  <a:p>
            <a:r>
              <a:rPr lang="fi-FI"/>
              <a:t>Ainoa päämäärä on pysyä raittiina ja auttaa toisia alkoholisteja saavuttamaan raittius</a:t>
            </a:r>
          </a:p>
          <a:p>
            <a:endParaRPr lang="en-US"/>
          </a:p>
          <a:p>
            <a:r>
              <a:rPr lang="fi-FI"/>
              <a:t>Ainoa jäseneksi pääsyn vaatimus on halu lopettaa juominen</a:t>
            </a:r>
          </a:p>
          <a:p>
            <a:endParaRPr lang="en-US"/>
          </a:p>
          <a:p>
            <a:r>
              <a:rPr lang="fi-FI"/>
              <a:t>AA:ssa ei ole pääsy- tai jäsenmaksuja</a:t>
            </a:r>
            <a:endParaRPr lang="en-US"/>
          </a:p>
          <a:p>
            <a:endParaRPr lang="en-US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 Päämäärä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isällön paikkamerkki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091112"/>
          </a:xfrm>
        </p:spPr>
        <p:txBody>
          <a:bodyPr/>
          <a:lstStyle/>
          <a:p>
            <a:r>
              <a:rPr lang="fi-FI"/>
              <a:t>Maailman terveysjärjestö WHO ja Suomen Lääkäriliitto ovat määritelleet alkoholismin sairaudeksi</a:t>
            </a:r>
          </a:p>
          <a:p>
            <a:pPr>
              <a:buFont typeface="Wingdings 3" pitchFamily="18" charset="2"/>
              <a:buNone/>
            </a:pPr>
            <a:endParaRPr lang="fi-FI"/>
          </a:p>
          <a:p>
            <a:r>
              <a:rPr lang="fi-FI"/>
              <a:t>Alkoholismi on vaiheittain paheneva, krooninen sairaus, joka hoitamattomana  johtaa ennenaikaiseen kuolemaan</a:t>
            </a:r>
          </a:p>
          <a:p>
            <a:pPr>
              <a:buFont typeface="Wingdings 3" pitchFamily="18" charset="2"/>
              <a:buNone/>
            </a:pPr>
            <a:endParaRPr lang="fi-FI"/>
          </a:p>
          <a:p>
            <a:r>
              <a:rPr lang="fi-FI"/>
              <a:t>AA:n näkemyksen mukaan alkoholismisairauteen vaikuttavat sekä kehon yliherkkyys että pakkomielteinen juominen</a:t>
            </a:r>
          </a:p>
          <a:p>
            <a:pPr>
              <a:buFont typeface="Wingdings 3" pitchFamily="18" charset="2"/>
              <a:buNone/>
            </a:pPr>
            <a:endParaRPr lang="fi-FI"/>
          </a:p>
          <a:p>
            <a:endParaRPr lang="fi-FI"/>
          </a:p>
          <a:p>
            <a:endParaRPr lang="en-US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Alkoholismi on sairaus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AA tarjoaa mahdollisuuden samaistua raittiuden saavuttaneisiin alkoholisteihin</a:t>
            </a:r>
          </a:p>
          <a:p>
            <a:endParaRPr lang="fi-FI"/>
          </a:p>
          <a:p>
            <a:r>
              <a:rPr lang="fi-FI"/>
              <a:t>Omakohtaisen alkoholiongelman myöntäminen ja alkoholinkäytöstä pidättäytyminen auttaa toipumisen alkuun</a:t>
            </a:r>
          </a:p>
          <a:p>
            <a:endParaRPr lang="fi-FI"/>
          </a:p>
          <a:p>
            <a:r>
              <a:rPr lang="fi-FI"/>
              <a:t>AA ei väitä olevansa kokonaisratkaisu tai ainoa vastaus alkoholismiin</a:t>
            </a:r>
            <a:endParaRPr lang="en-US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AA:n asema alkoholismin kentässä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AA:n perustivat vuonna 1935 Yhdysvalloissa newyorkilainen pörssivälittäjä ja ohiolainen kirurgi. Molemmat olivat toivottomia juoppoja. 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He perustivat AA:n voidakseen auttaa muita, jotka kärsivät alkoholismi-sairaudesta ja pysyäkseen samalla itse raittiina.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Eri puolille Yhdysvaltoja alkoi syntyä itsenäisiä AA-ryhmiä, ja sittemmin ympäri maailmaa.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Suomessa toiminta alkoi vuonna 1948.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fi-FI" dirty="0"/>
            </a:br>
            <a:r>
              <a:rPr lang="fi-FI" dirty="0"/>
              <a:t>Kuinka kaikki alkoi !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792662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Maailmanlaajuisesti AA-ryhmiä on 120 000 ja niissä noin 2,1 miljoonaa jäsentä 180 maassa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fi-FI" dirty="0"/>
              <a:t> 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Viimeisten 10 vuoden aikana uusia ryhmiä on maailmalla perustettu noin 20.000 ja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fi-FI" dirty="0"/>
              <a:t>   uusia maita tullut mukaan noin 20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i-FI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Suomenkielisiä AA-ryhmiä on noin 600 ja niillä on arviolta 1200 kokousta joka viikko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i-FI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i-FI" dirty="0"/>
              <a:t>Kokouksissa käy noin 8000 henkeä viikoittain - tarkkoja lukemia ei ole 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Ei jäsenrekisteriä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isällön paikkamerkki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006850"/>
          </a:xfrm>
        </p:spPr>
        <p:txBody>
          <a:bodyPr/>
          <a:lstStyle/>
          <a:p>
            <a:r>
              <a:rPr lang="fi-FI"/>
              <a:t> AA ei ole sitoutunut mihinkään aatteelliseen, uskonnolliseen tai poliittiseen suuntaukseen, järjestöön tai laitokseen</a:t>
            </a:r>
          </a:p>
          <a:p>
            <a:pPr>
              <a:buFont typeface="Wingdings 3" pitchFamily="18" charset="2"/>
              <a:buNone/>
            </a:pPr>
            <a:endParaRPr lang="en-US"/>
          </a:p>
          <a:p>
            <a:r>
              <a:rPr lang="fi-FI"/>
              <a:t>AA ei myöskään halua ottaa kantaa mihinkään kiistakysymykseen eikä asettua enempää puolustamaan kuin vastustamaan mitään</a:t>
            </a:r>
            <a:endParaRPr lang="en-US"/>
          </a:p>
          <a:p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fi-FI" dirty="0"/>
            </a:br>
            <a:r>
              <a:rPr lang="fi-FI" dirty="0"/>
              <a:t>AA:n mielipide asioista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isällön paikkamerkki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929187"/>
          </a:xfrm>
        </p:spPr>
        <p:txBody>
          <a:bodyPr/>
          <a:lstStyle/>
          <a:p>
            <a:r>
              <a:rPr lang="fi-FI"/>
              <a:t>AA haluaa olla omavarainen, eikä ota vastaan lahjoituksia AA:n ulkopuolisilta tahoilta</a:t>
            </a:r>
          </a:p>
          <a:p>
            <a:pPr>
              <a:buFont typeface="Wingdings 3" pitchFamily="18" charset="2"/>
              <a:buNone/>
            </a:pPr>
            <a:endParaRPr lang="en-US"/>
          </a:p>
          <a:p>
            <a:r>
              <a:rPr lang="fi-FI"/>
              <a:t>AA ei hae koskaan eikä ota koskaan vastaan taloudellista tukea miltään järjestöltä, kaupungeilta, kunnilta, valtiolta, kirkoilta yms</a:t>
            </a:r>
          </a:p>
          <a:p>
            <a:pPr>
              <a:buFont typeface="Wingdings 3" pitchFamily="18" charset="2"/>
              <a:buNone/>
            </a:pPr>
            <a:endParaRPr lang="en-US"/>
          </a:p>
          <a:p>
            <a:r>
              <a:rPr lang="fi-FI"/>
              <a:t>Palavereissa kiertää lipas, jonka tuotoilla maksetaan kokouspaikan vuokra, kahvit yms. juoksevat menot. AA-kokousten vetäjille ei makseta minkäänlaisia palkkioita</a:t>
            </a:r>
            <a:endParaRPr lang="en-US"/>
          </a:p>
          <a:p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dirty="0"/>
              <a:t> </a:t>
            </a:r>
            <a:br>
              <a:rPr lang="en-US" dirty="0"/>
            </a:br>
            <a:r>
              <a:rPr lang="fi-FI" dirty="0"/>
              <a:t>Miten AA:ta voi tukea?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  <a:p>
            <a:r>
              <a:rPr lang="fi-FI"/>
              <a:t>AA:n ohjelmassa tähdätään täydelliseen raittiuteen</a:t>
            </a:r>
          </a:p>
          <a:p>
            <a:pPr>
              <a:buFont typeface="Wingdings 3" pitchFamily="18" charset="2"/>
              <a:buNone/>
            </a:pPr>
            <a:endParaRPr lang="fi-FI"/>
          </a:p>
          <a:p>
            <a:r>
              <a:rPr lang="fi-FI"/>
              <a:t>Jäsenet jättävät ensimmäisen ryypyn ottamatta - päivä kerrallaan</a:t>
            </a:r>
          </a:p>
          <a:p>
            <a:pPr>
              <a:buFont typeface="Wingdings 3" pitchFamily="18" charset="2"/>
              <a:buNone/>
            </a:pPr>
            <a:endParaRPr lang="en-US"/>
          </a:p>
          <a:p>
            <a:r>
              <a:rPr lang="fi-FI"/>
              <a:t>Raittius säilytetään jakamalla kokemuksia, voimaa ja toivoa AA-palavereissa ja noudattamalla 12 askeleen toipumisohjelmaa</a:t>
            </a:r>
            <a:endParaRPr lang="en-US"/>
          </a:p>
          <a:p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fi-FI" sz="4000" dirty="0"/>
            </a:br>
            <a:r>
              <a:rPr lang="fi-FI" dirty="0"/>
              <a:t>Kuinka AA:n jäsenet säilyttävät raittiutensa?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la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l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Aul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Aul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Aul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221</TotalTime>
  <Words>769</Words>
  <Application>Microsoft Office PowerPoint</Application>
  <PresentationFormat>Näytössä katseltava diaesitys (4:3)</PresentationFormat>
  <Paragraphs>125</Paragraphs>
  <Slides>17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4" baseType="lpstr">
      <vt:lpstr>Arial</vt:lpstr>
      <vt:lpstr>Calibri</vt:lpstr>
      <vt:lpstr>Lucida Sans Unicode</vt:lpstr>
      <vt:lpstr>Verdana</vt:lpstr>
      <vt:lpstr>Wingdings 2</vt:lpstr>
      <vt:lpstr>Wingdings 3</vt:lpstr>
      <vt:lpstr>Aula</vt:lpstr>
      <vt:lpstr> Mikä on AA? </vt:lpstr>
      <vt:lpstr> Päämäärä</vt:lpstr>
      <vt:lpstr>Alkoholismi on sairaus</vt:lpstr>
      <vt:lpstr>AA:n asema alkoholismin kentässä</vt:lpstr>
      <vt:lpstr> Kuinka kaikki alkoi ! </vt:lpstr>
      <vt:lpstr>Ei jäsenrekisteriä  </vt:lpstr>
      <vt:lpstr> AA:n mielipide asioista  </vt:lpstr>
      <vt:lpstr>  Miten AA:ta voi tukea?  </vt:lpstr>
      <vt:lpstr> Kuinka AA:n jäsenet säilyttävät raittiutensa?</vt:lpstr>
      <vt:lpstr> Mitä nimettömyys merkitsee?  </vt:lpstr>
      <vt:lpstr>Kolme perintöä</vt:lpstr>
      <vt:lpstr>Avo- ja suljettu palaveri</vt:lpstr>
      <vt:lpstr>Mitä voit tehdä auttaaksesi</vt:lpstr>
      <vt:lpstr> Mistä löytyy lähin AA-ryhmä?  </vt:lpstr>
      <vt:lpstr> AA - läheiset , huumeet  </vt:lpstr>
      <vt:lpstr>  Mitä AA ei ole  </vt:lpstr>
      <vt:lpstr>Suomen AA-kustannus 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Mikä on AA?</dc:title>
  <dc:creator>hessu</dc:creator>
  <cp:lastModifiedBy>Mika Lehtonen</cp:lastModifiedBy>
  <cp:revision>30</cp:revision>
  <dcterms:created xsi:type="dcterms:W3CDTF">2009-10-28T09:45:35Z</dcterms:created>
  <dcterms:modified xsi:type="dcterms:W3CDTF">2024-01-02T12:14:51Z</dcterms:modified>
</cp:coreProperties>
</file>